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3" autoAdjust="0"/>
    <p:restoredTop sz="94660"/>
  </p:normalViewPr>
  <p:slideViewPr>
    <p:cSldViewPr snapToGrid="0">
      <p:cViewPr varScale="1">
        <p:scale>
          <a:sx n="110" d="100"/>
          <a:sy n="110" d="100"/>
        </p:scale>
        <p:origin x="130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3098E65-C980-4B10-9F02-001D4FAADABD}" type="datetimeFigureOut">
              <a:rPr kumimoji="1" lang="ja-JP" altLang="en-US" smtClean="0"/>
              <a:t>2022/9/26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A2CA1E-805D-48C4-B590-AF64B0CCB0F3}" type="slidenum">
              <a:rPr kumimoji="1" lang="ja-JP" altLang="en-US" smtClean="0"/>
              <a:t>‹#›</a:t>
            </a:fld>
            <a:endParaRPr kumimoji="1" lang="ja-JP" altLang="en-US"/>
          </a:p>
        </p:txBody>
      </p:sp>
    </p:spTree>
    <p:extLst>
      <p:ext uri="{BB962C8B-B14F-4D97-AF65-F5344CB8AC3E}">
        <p14:creationId xmlns:p14="http://schemas.microsoft.com/office/powerpoint/2010/main" val="835478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3098E65-C980-4B10-9F02-001D4FAADABD}" type="datetimeFigureOut">
              <a:rPr kumimoji="1" lang="ja-JP" altLang="en-US" smtClean="0"/>
              <a:t>2022/9/26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A2CA1E-805D-48C4-B590-AF64B0CCB0F3}" type="slidenum">
              <a:rPr kumimoji="1" lang="ja-JP" altLang="en-US" smtClean="0"/>
              <a:t>‹#›</a:t>
            </a:fld>
            <a:endParaRPr kumimoji="1" lang="ja-JP" altLang="en-US"/>
          </a:p>
        </p:txBody>
      </p:sp>
    </p:spTree>
    <p:extLst>
      <p:ext uri="{BB962C8B-B14F-4D97-AF65-F5344CB8AC3E}">
        <p14:creationId xmlns:p14="http://schemas.microsoft.com/office/powerpoint/2010/main" val="523004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3098E65-C980-4B10-9F02-001D4FAADABD}" type="datetimeFigureOut">
              <a:rPr kumimoji="1" lang="ja-JP" altLang="en-US" smtClean="0"/>
              <a:t>2022/9/26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A2CA1E-805D-48C4-B590-AF64B0CCB0F3}" type="slidenum">
              <a:rPr kumimoji="1" lang="ja-JP" altLang="en-US" smtClean="0"/>
              <a:t>‹#›</a:t>
            </a:fld>
            <a:endParaRPr kumimoji="1" lang="ja-JP" altLang="en-US"/>
          </a:p>
        </p:txBody>
      </p:sp>
    </p:spTree>
    <p:extLst>
      <p:ext uri="{BB962C8B-B14F-4D97-AF65-F5344CB8AC3E}">
        <p14:creationId xmlns:p14="http://schemas.microsoft.com/office/powerpoint/2010/main" val="1134224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3098E65-C980-4B10-9F02-001D4FAADABD}" type="datetimeFigureOut">
              <a:rPr kumimoji="1" lang="ja-JP" altLang="en-US" smtClean="0"/>
              <a:t>2022/9/26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A2CA1E-805D-48C4-B590-AF64B0CCB0F3}" type="slidenum">
              <a:rPr kumimoji="1" lang="ja-JP" altLang="en-US" smtClean="0"/>
              <a:t>‹#›</a:t>
            </a:fld>
            <a:endParaRPr kumimoji="1" lang="ja-JP" altLang="en-US"/>
          </a:p>
        </p:txBody>
      </p:sp>
    </p:spTree>
    <p:extLst>
      <p:ext uri="{BB962C8B-B14F-4D97-AF65-F5344CB8AC3E}">
        <p14:creationId xmlns:p14="http://schemas.microsoft.com/office/powerpoint/2010/main" val="373759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3098E65-C980-4B10-9F02-001D4FAADABD}" type="datetimeFigureOut">
              <a:rPr kumimoji="1" lang="ja-JP" altLang="en-US" smtClean="0"/>
              <a:t>2022/9/26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A2CA1E-805D-48C4-B590-AF64B0CCB0F3}" type="slidenum">
              <a:rPr kumimoji="1" lang="ja-JP" altLang="en-US" smtClean="0"/>
              <a:t>‹#›</a:t>
            </a:fld>
            <a:endParaRPr kumimoji="1" lang="ja-JP" altLang="en-US"/>
          </a:p>
        </p:txBody>
      </p:sp>
    </p:spTree>
    <p:extLst>
      <p:ext uri="{BB962C8B-B14F-4D97-AF65-F5344CB8AC3E}">
        <p14:creationId xmlns:p14="http://schemas.microsoft.com/office/powerpoint/2010/main" val="1909440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3098E65-C980-4B10-9F02-001D4FAADABD}" type="datetimeFigureOut">
              <a:rPr kumimoji="1" lang="ja-JP" altLang="en-US" smtClean="0"/>
              <a:t>2022/9/26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A2CA1E-805D-48C4-B590-AF64B0CCB0F3}" type="slidenum">
              <a:rPr kumimoji="1" lang="ja-JP" altLang="en-US" smtClean="0"/>
              <a:t>‹#›</a:t>
            </a:fld>
            <a:endParaRPr kumimoji="1" lang="ja-JP" altLang="en-US"/>
          </a:p>
        </p:txBody>
      </p:sp>
    </p:spTree>
    <p:extLst>
      <p:ext uri="{BB962C8B-B14F-4D97-AF65-F5344CB8AC3E}">
        <p14:creationId xmlns:p14="http://schemas.microsoft.com/office/powerpoint/2010/main" val="3467559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3098E65-C980-4B10-9F02-001D4FAADABD}" type="datetimeFigureOut">
              <a:rPr kumimoji="1" lang="ja-JP" altLang="en-US" smtClean="0"/>
              <a:t>2022/9/26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9A2CA1E-805D-48C4-B590-AF64B0CCB0F3}" type="slidenum">
              <a:rPr kumimoji="1" lang="ja-JP" altLang="en-US" smtClean="0"/>
              <a:t>‹#›</a:t>
            </a:fld>
            <a:endParaRPr kumimoji="1" lang="ja-JP" altLang="en-US"/>
          </a:p>
        </p:txBody>
      </p:sp>
    </p:spTree>
    <p:extLst>
      <p:ext uri="{BB962C8B-B14F-4D97-AF65-F5344CB8AC3E}">
        <p14:creationId xmlns:p14="http://schemas.microsoft.com/office/powerpoint/2010/main" val="1597551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3098E65-C980-4B10-9F02-001D4FAADABD}" type="datetimeFigureOut">
              <a:rPr kumimoji="1" lang="ja-JP" altLang="en-US" smtClean="0"/>
              <a:t>2022/9/26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9A2CA1E-805D-48C4-B590-AF64B0CCB0F3}" type="slidenum">
              <a:rPr kumimoji="1" lang="ja-JP" altLang="en-US" smtClean="0"/>
              <a:t>‹#›</a:t>
            </a:fld>
            <a:endParaRPr kumimoji="1" lang="ja-JP" altLang="en-US"/>
          </a:p>
        </p:txBody>
      </p:sp>
    </p:spTree>
    <p:extLst>
      <p:ext uri="{BB962C8B-B14F-4D97-AF65-F5344CB8AC3E}">
        <p14:creationId xmlns:p14="http://schemas.microsoft.com/office/powerpoint/2010/main" val="4264721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098E65-C980-4B10-9F02-001D4FAADABD}" type="datetimeFigureOut">
              <a:rPr kumimoji="1" lang="ja-JP" altLang="en-US" smtClean="0"/>
              <a:t>2022/9/26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9A2CA1E-805D-48C4-B590-AF64B0CCB0F3}" type="slidenum">
              <a:rPr kumimoji="1" lang="ja-JP" altLang="en-US" smtClean="0"/>
              <a:t>‹#›</a:t>
            </a:fld>
            <a:endParaRPr kumimoji="1" lang="ja-JP" altLang="en-US"/>
          </a:p>
        </p:txBody>
      </p:sp>
    </p:spTree>
    <p:extLst>
      <p:ext uri="{BB962C8B-B14F-4D97-AF65-F5344CB8AC3E}">
        <p14:creationId xmlns:p14="http://schemas.microsoft.com/office/powerpoint/2010/main" val="2094887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3098E65-C980-4B10-9F02-001D4FAADABD}" type="datetimeFigureOut">
              <a:rPr kumimoji="1" lang="ja-JP" altLang="en-US" smtClean="0"/>
              <a:t>2022/9/26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A2CA1E-805D-48C4-B590-AF64B0CCB0F3}" type="slidenum">
              <a:rPr kumimoji="1" lang="ja-JP" altLang="en-US" smtClean="0"/>
              <a:t>‹#›</a:t>
            </a:fld>
            <a:endParaRPr kumimoji="1" lang="ja-JP" altLang="en-US"/>
          </a:p>
        </p:txBody>
      </p:sp>
    </p:spTree>
    <p:extLst>
      <p:ext uri="{BB962C8B-B14F-4D97-AF65-F5344CB8AC3E}">
        <p14:creationId xmlns:p14="http://schemas.microsoft.com/office/powerpoint/2010/main" val="569604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3098E65-C980-4B10-9F02-001D4FAADABD}" type="datetimeFigureOut">
              <a:rPr kumimoji="1" lang="ja-JP" altLang="en-US" smtClean="0"/>
              <a:t>2022/9/26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A2CA1E-805D-48C4-B590-AF64B0CCB0F3}" type="slidenum">
              <a:rPr kumimoji="1" lang="ja-JP" altLang="en-US" smtClean="0"/>
              <a:t>‹#›</a:t>
            </a:fld>
            <a:endParaRPr kumimoji="1" lang="ja-JP" altLang="en-US"/>
          </a:p>
        </p:txBody>
      </p:sp>
    </p:spTree>
    <p:extLst>
      <p:ext uri="{BB962C8B-B14F-4D97-AF65-F5344CB8AC3E}">
        <p14:creationId xmlns:p14="http://schemas.microsoft.com/office/powerpoint/2010/main" val="1087624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098E65-C980-4B10-9F02-001D4FAADABD}" type="datetimeFigureOut">
              <a:rPr kumimoji="1" lang="ja-JP" altLang="en-US" smtClean="0"/>
              <a:t>2022/9/26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A2CA1E-805D-48C4-B590-AF64B0CCB0F3}" type="slidenum">
              <a:rPr kumimoji="1" lang="ja-JP" altLang="en-US" smtClean="0"/>
              <a:t>‹#›</a:t>
            </a:fld>
            <a:endParaRPr kumimoji="1" lang="ja-JP" altLang="en-US"/>
          </a:p>
        </p:txBody>
      </p:sp>
    </p:spTree>
    <p:extLst>
      <p:ext uri="{BB962C8B-B14F-4D97-AF65-F5344CB8AC3E}">
        <p14:creationId xmlns:p14="http://schemas.microsoft.com/office/powerpoint/2010/main" val="10728888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四角形: 角を丸くする 13">
            <a:extLst>
              <a:ext uri="{FF2B5EF4-FFF2-40B4-BE49-F238E27FC236}">
                <a16:creationId xmlns:a16="http://schemas.microsoft.com/office/drawing/2014/main" id="{295877ED-26FD-53A7-20C5-478946D86A76}"/>
              </a:ext>
            </a:extLst>
          </p:cNvPr>
          <p:cNvSpPr/>
          <p:nvPr/>
        </p:nvSpPr>
        <p:spPr>
          <a:xfrm>
            <a:off x="193666" y="2300822"/>
            <a:ext cx="8672302" cy="4325781"/>
          </a:xfrm>
          <a:prstGeom prst="roundRect">
            <a:avLst/>
          </a:prstGeom>
          <a:gradFill flip="none" rotWithShape="1">
            <a:gsLst>
              <a:gs pos="0">
                <a:schemeClr val="accent5">
                  <a:lumMod val="60000"/>
                  <a:lumOff val="40000"/>
                  <a:tint val="66000"/>
                  <a:satMod val="160000"/>
                </a:schemeClr>
              </a:gs>
              <a:gs pos="50000">
                <a:schemeClr val="accent5">
                  <a:lumMod val="60000"/>
                  <a:lumOff val="40000"/>
                  <a:tint val="44500"/>
                  <a:satMod val="160000"/>
                </a:schemeClr>
              </a:gs>
              <a:gs pos="100000">
                <a:schemeClr val="accent5">
                  <a:lumMod val="60000"/>
                  <a:lumOff val="40000"/>
                  <a:tint val="23500"/>
                  <a:satMod val="160000"/>
                </a:schemeClr>
              </a:gs>
            </a:gsLst>
            <a:lin ang="5400000" scaled="1"/>
            <a:tileRect/>
          </a:gra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dirty="0"/>
          </a:p>
        </p:txBody>
      </p:sp>
      <p:sp>
        <p:nvSpPr>
          <p:cNvPr id="7" name="タイトル 6">
            <a:extLst>
              <a:ext uri="{FF2B5EF4-FFF2-40B4-BE49-F238E27FC236}">
                <a16:creationId xmlns:a16="http://schemas.microsoft.com/office/drawing/2014/main" id="{DF0F6FA1-10EB-6A73-C86E-3C2A20A04188}"/>
              </a:ext>
            </a:extLst>
          </p:cNvPr>
          <p:cNvSpPr>
            <a:spLocks noGrp="1"/>
          </p:cNvSpPr>
          <p:nvPr>
            <p:ph type="title"/>
          </p:nvPr>
        </p:nvSpPr>
        <p:spPr>
          <a:xfrm>
            <a:off x="624295" y="274376"/>
            <a:ext cx="6055179" cy="468236"/>
          </a:xfrm>
          <a:effectLst>
            <a:outerShdw blurRad="50800" dist="38100" dir="5400000" algn="t" rotWithShape="0">
              <a:prstClr val="black">
                <a:alpha val="40000"/>
              </a:prstClr>
            </a:outerShdw>
          </a:effectLst>
        </p:spPr>
        <p:txBody>
          <a:bodyPr>
            <a:normAutofit/>
          </a:bodyPr>
          <a:lstStyle/>
          <a:p>
            <a:r>
              <a:rPr lang="ja-JP" altLang="ja-JP" sz="1800" kern="0" dirty="0">
                <a:solidFill>
                  <a:srgbClr val="FF0000"/>
                </a:solidFill>
                <a:latin typeface="游明朝" panose="02020400000000000000" pitchFamily="18" charset="-128"/>
                <a:ea typeface="ＭＳ 明朝" panose="02020609040205080304" pitchFamily="17" charset="-128"/>
                <a:cs typeface="ＭＳ ゴシック" panose="020B0609070205080204" pitchFamily="49" charset="-128"/>
              </a:rPr>
              <a:t>実績報告書作成の注意点</a:t>
            </a:r>
            <a:endParaRPr lang="ja-JP" altLang="en-US" sz="1800" dirty="0">
              <a:solidFill>
                <a:srgbClr val="FF0000"/>
              </a:solidFill>
            </a:endParaRPr>
          </a:p>
        </p:txBody>
      </p:sp>
      <p:sp>
        <p:nvSpPr>
          <p:cNvPr id="10" name="コンテンツ プレースホルダー 9">
            <a:extLst>
              <a:ext uri="{FF2B5EF4-FFF2-40B4-BE49-F238E27FC236}">
                <a16:creationId xmlns:a16="http://schemas.microsoft.com/office/drawing/2014/main" id="{FD342949-7AFD-9F1A-F49F-CB0B9144448D}"/>
              </a:ext>
            </a:extLst>
          </p:cNvPr>
          <p:cNvSpPr>
            <a:spLocks noGrp="1"/>
          </p:cNvSpPr>
          <p:nvPr>
            <p:ph sz="half" idx="1"/>
          </p:nvPr>
        </p:nvSpPr>
        <p:spPr>
          <a:xfrm>
            <a:off x="125009" y="2569029"/>
            <a:ext cx="4476972" cy="4397828"/>
          </a:xfrm>
          <a:scene3d>
            <a:camera prst="orthographicFront"/>
            <a:lightRig rig="threePt" dir="t"/>
          </a:scene3d>
          <a:sp3d>
            <a:bevelT prst="relaxedInset"/>
          </a:sp3d>
        </p:spPr>
        <p:txBody>
          <a:bodyPr>
            <a:noAutofit/>
          </a:bodyPr>
          <a:lstStyle/>
          <a:p>
            <a:pPr marL="28575" indent="0" algn="just">
              <a:buNone/>
            </a:pPr>
            <a:r>
              <a:rPr lang="en-US" altLang="ja-JP" sz="1800" kern="100" dirty="0">
                <a:latin typeface="ＭＳ 明朝" panose="02020609040205080304" pitchFamily="17" charset="-128"/>
                <a:ea typeface="ＭＳ 明朝" panose="02020609040205080304" pitchFamily="17" charset="-128"/>
                <a:cs typeface="Times New Roman" panose="02020603050405020304" pitchFamily="18" charset="0"/>
              </a:rPr>
              <a:t>【</a:t>
            </a:r>
            <a:r>
              <a:rPr lang="ja-JP" altLang="en-US" sz="1800" kern="100" dirty="0">
                <a:latin typeface="ＭＳ 明朝" panose="02020609040205080304" pitchFamily="17" charset="-128"/>
                <a:ea typeface="ＭＳ 明朝" panose="02020609040205080304" pitchFamily="17" charset="-128"/>
                <a:cs typeface="Times New Roman" panose="02020603050405020304" pitchFamily="18" charset="0"/>
              </a:rPr>
              <a:t>必要書類</a:t>
            </a:r>
            <a:r>
              <a:rPr lang="en-US" altLang="ja-JP" sz="1800" kern="100" dirty="0">
                <a:latin typeface="ＭＳ 明朝" panose="02020609040205080304" pitchFamily="17" charset="-128"/>
                <a:ea typeface="ＭＳ 明朝" panose="02020609040205080304" pitchFamily="17" charset="-128"/>
                <a:cs typeface="Times New Roman" panose="02020603050405020304" pitchFamily="18" charset="0"/>
              </a:rPr>
              <a:t>】</a:t>
            </a:r>
            <a:r>
              <a:rPr lang="ja-JP" altLang="en-US" sz="1800" kern="100" dirty="0">
                <a:latin typeface="ＭＳ 明朝" panose="02020609040205080304" pitchFamily="17" charset="-128"/>
                <a:ea typeface="ＭＳ 明朝" panose="02020609040205080304" pitchFamily="17" charset="-128"/>
                <a:cs typeface="Times New Roman" panose="02020603050405020304" pitchFamily="18" charset="0"/>
              </a:rPr>
              <a:t>（</a:t>
            </a:r>
            <a:r>
              <a:rPr lang="ja-JP" altLang="en-US" sz="1800" kern="100">
                <a:latin typeface="ＭＳ 明朝" panose="02020609040205080304" pitchFamily="17" charset="-128"/>
                <a:ea typeface="ＭＳ 明朝" panose="02020609040205080304" pitchFamily="17" charset="-128"/>
                <a:cs typeface="Times New Roman" panose="02020603050405020304" pitchFamily="18" charset="0"/>
              </a:rPr>
              <a:t>）内は、提出</a:t>
            </a:r>
            <a:r>
              <a:rPr lang="ja-JP" altLang="en-US" sz="1800" kern="100" dirty="0">
                <a:latin typeface="ＭＳ 明朝" panose="02020609040205080304" pitchFamily="17" charset="-128"/>
                <a:ea typeface="ＭＳ 明朝" panose="02020609040205080304" pitchFamily="17" charset="-128"/>
                <a:cs typeface="Times New Roman" panose="02020603050405020304" pitchFamily="18" charset="0"/>
              </a:rPr>
              <a:t>形式</a:t>
            </a:r>
            <a:endParaRPr lang="en-US" altLang="ja-JP" sz="1800"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28575" indent="0" algn="just">
              <a:buNone/>
            </a:pP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水産庁実施要領別記様式第</a:t>
            </a:r>
            <a:r>
              <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rPr>
              <a:t> 12 </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号</a:t>
            </a:r>
            <a:endPar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0" indent="0" algn="just">
              <a:buNone/>
            </a:pP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a:t>
            </a:r>
            <a:r>
              <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rPr>
              <a:t>HP</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に</a:t>
            </a:r>
            <a:r>
              <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rPr>
              <a:t>Word</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様式があります。）</a:t>
            </a:r>
            <a:endPar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0" indent="0" algn="just">
              <a:buNone/>
            </a:pP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□見積書</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a:t>
            </a:r>
            <a:r>
              <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rPr>
              <a:t>PDF</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a:t>
            </a:r>
            <a:endPar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0" indent="0" algn="just">
              <a:buNone/>
            </a:pP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□見積書の日付が交付決定日以降か。</a:t>
            </a:r>
            <a:endPar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0" indent="0" algn="just">
              <a:buNone/>
            </a:pP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□納品書</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請求書</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a:t>
            </a:r>
            <a:r>
              <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rPr>
              <a:t>PDF</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a:t>
            </a:r>
            <a:endPar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0" indent="0" algn="just">
              <a:buNone/>
            </a:pP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□領収書</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a:t>
            </a:r>
            <a:r>
              <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rPr>
              <a:t>※</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手数料を引いた振込証ではその金額で補助金算定されますのでご注意ください）（</a:t>
            </a:r>
            <a:r>
              <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rPr>
              <a:t>PDF</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a:t>
            </a:r>
            <a:endPar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0" indent="0" algn="just">
              <a:buNone/>
            </a:pPr>
            <a:r>
              <a:rPr lang="ja-JP" altLang="en-US" sz="1600" dirty="0">
                <a:latin typeface="ＭＳ 明朝" panose="02020609040205080304" pitchFamily="17" charset="-128"/>
                <a:ea typeface="ＭＳ 明朝" panose="02020609040205080304" pitchFamily="17" charset="-128"/>
              </a:rPr>
              <a:t>□導入した機器等の設置状況写真（</a:t>
            </a:r>
            <a:r>
              <a:rPr lang="en-US" altLang="ja-JP" sz="1600" dirty="0">
                <a:latin typeface="ＭＳ 明朝" panose="02020609040205080304" pitchFamily="17" charset="-128"/>
                <a:ea typeface="ＭＳ 明朝" panose="02020609040205080304" pitchFamily="17" charset="-128"/>
              </a:rPr>
              <a:t>PDF</a:t>
            </a:r>
            <a:r>
              <a:rPr lang="ja-JP" altLang="en-US" sz="1600" dirty="0">
                <a:latin typeface="ＭＳ 明朝" panose="02020609040205080304" pitchFamily="17" charset="-128"/>
                <a:ea typeface="ＭＳ 明朝" panose="02020609040205080304" pitchFamily="17" charset="-128"/>
              </a:rPr>
              <a:t>）</a:t>
            </a:r>
            <a:endParaRPr lang="en-US" altLang="ja-JP" sz="1600" dirty="0">
              <a:latin typeface="ＭＳ 明朝" panose="02020609040205080304" pitchFamily="17" charset="-128"/>
              <a:ea typeface="ＭＳ 明朝" panose="02020609040205080304" pitchFamily="17" charset="-128"/>
            </a:endParaRPr>
          </a:p>
          <a:p>
            <a:pPr marL="0" indent="0" algn="just">
              <a:buNone/>
            </a:pP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□財産管理台帳（</a:t>
            </a:r>
            <a:r>
              <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rPr>
              <a:t>HP</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に</a:t>
            </a:r>
            <a:r>
              <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rPr>
              <a:t>Word</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様式があります。）</a:t>
            </a:r>
            <a:endPar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11" name="コンテンツ プレースホルダー 10">
            <a:extLst>
              <a:ext uri="{FF2B5EF4-FFF2-40B4-BE49-F238E27FC236}">
                <a16:creationId xmlns:a16="http://schemas.microsoft.com/office/drawing/2014/main" id="{0943AD78-6C90-4872-1A5A-C0311B2A2F47}"/>
              </a:ext>
            </a:extLst>
          </p:cNvPr>
          <p:cNvSpPr>
            <a:spLocks noGrp="1"/>
          </p:cNvSpPr>
          <p:nvPr>
            <p:ph sz="half" idx="2"/>
          </p:nvPr>
        </p:nvSpPr>
        <p:spPr>
          <a:xfrm>
            <a:off x="4601981" y="2336965"/>
            <a:ext cx="4018811" cy="2210023"/>
          </a:xfrm>
        </p:spPr>
        <p:txBody>
          <a:bodyPr>
            <a:normAutofit/>
          </a:bodyPr>
          <a:lstStyle/>
          <a:p>
            <a:pPr marL="0" indent="0" algn="just">
              <a:buNone/>
            </a:pPr>
            <a:endParaRPr lang="en-US" altLang="ja-JP" sz="1300"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0" indent="0" algn="just">
              <a:buNone/>
            </a:pP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□補助金振込先連絡票（</a:t>
            </a:r>
            <a:r>
              <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rPr>
              <a:t>HP</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に</a:t>
            </a:r>
            <a:r>
              <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rPr>
              <a:t>Word</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様式があります。）</a:t>
            </a:r>
            <a:endPar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0" indent="0" algn="just">
              <a:buNone/>
            </a:pPr>
            <a:r>
              <a:rPr lang="ja-JP" altLang="en-US" sz="1600" kern="100">
                <a:latin typeface="ＭＳ 明朝" panose="02020609040205080304" pitchFamily="17" charset="-128"/>
                <a:ea typeface="ＭＳ 明朝" panose="02020609040205080304" pitchFamily="17" charset="-128"/>
                <a:cs typeface="Times New Roman" panose="02020603050405020304" pitchFamily="18" charset="0"/>
              </a:rPr>
              <a:t>□補助金</a:t>
            </a:r>
            <a:r>
              <a:rPr lang="ja-JP" altLang="ja-JP" sz="1600" kern="100">
                <a:latin typeface="ＭＳ 明朝" panose="02020609040205080304" pitchFamily="17" charset="-128"/>
                <a:ea typeface="ＭＳ 明朝" panose="02020609040205080304" pitchFamily="17" charset="-128"/>
                <a:cs typeface="Times New Roman" panose="02020603050405020304" pitchFamily="18" charset="0"/>
              </a:rPr>
              <a:t>振込先</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口座名義（カタカナの名義を含みます。）、振込先 金融機関名</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支店番号、貯金の種別</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口座番号等が確認できる預金通帳</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の</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コピー</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等（</a:t>
            </a:r>
            <a:r>
              <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rPr>
              <a:t>PDF</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a:t>
            </a:r>
            <a:endPar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0" indent="0">
              <a:buNone/>
            </a:pPr>
            <a:endParaRPr lang="ja-JP" altLang="en-US" dirty="0"/>
          </a:p>
        </p:txBody>
      </p:sp>
      <p:sp>
        <p:nvSpPr>
          <p:cNvPr id="8" name="四角形: 角を丸くする 7">
            <a:extLst>
              <a:ext uri="{FF2B5EF4-FFF2-40B4-BE49-F238E27FC236}">
                <a16:creationId xmlns:a16="http://schemas.microsoft.com/office/drawing/2014/main" id="{6C2FF50F-1066-CC10-88DB-DBA178E52EB5}"/>
              </a:ext>
            </a:extLst>
          </p:cNvPr>
          <p:cNvSpPr/>
          <p:nvPr/>
        </p:nvSpPr>
        <p:spPr>
          <a:xfrm>
            <a:off x="539931" y="704688"/>
            <a:ext cx="7979773" cy="549748"/>
          </a:xfrm>
          <a:prstGeom prst="roundRect">
            <a:avLst/>
          </a:prstGeom>
          <a:solidFill>
            <a:schemeClr val="accent5"/>
          </a:solidFill>
          <a:effectLst>
            <a:glow rad="63500">
              <a:schemeClr val="accent1">
                <a:satMod val="175000"/>
                <a:alpha val="40000"/>
              </a:schemeClr>
            </a:glow>
            <a:softEdge rad="12700"/>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ja-JP" altLang="ja-JP" sz="4000" dirty="0">
                <a:latin typeface="ＭＳ 明朝" panose="02020609040205080304" pitchFamily="17" charset="-128"/>
                <a:ea typeface="ＭＳ 明朝" panose="02020609040205080304" pitchFamily="17" charset="-128"/>
                <a:cs typeface="Times New Roman" panose="02020603050405020304" pitchFamily="18" charset="0"/>
              </a:rPr>
              <a:t>事業実施者</a:t>
            </a:r>
            <a:endParaRPr lang="ja-JP" altLang="en-US" dirty="0">
              <a:latin typeface="ＭＳ 明朝" panose="02020609040205080304" pitchFamily="17" charset="-128"/>
              <a:ea typeface="ＭＳ 明朝" panose="02020609040205080304" pitchFamily="17" charset="-128"/>
            </a:endParaRPr>
          </a:p>
        </p:txBody>
      </p:sp>
      <p:sp>
        <p:nvSpPr>
          <p:cNvPr id="13" name="テキスト ボックス 12">
            <a:extLst>
              <a:ext uri="{FF2B5EF4-FFF2-40B4-BE49-F238E27FC236}">
                <a16:creationId xmlns:a16="http://schemas.microsoft.com/office/drawing/2014/main" id="{6FA6DEE6-14E2-6984-9C7C-2A1D83A25878}"/>
              </a:ext>
            </a:extLst>
          </p:cNvPr>
          <p:cNvSpPr txBox="1"/>
          <p:nvPr/>
        </p:nvSpPr>
        <p:spPr>
          <a:xfrm>
            <a:off x="257619" y="1326498"/>
            <a:ext cx="8781877" cy="1077218"/>
          </a:xfrm>
          <a:prstGeom prst="rect">
            <a:avLst/>
          </a:prstGeom>
          <a:noFill/>
          <a:effectLst>
            <a:outerShdw blurRad="50800" dist="38100" dir="2700000" algn="tl" rotWithShape="0">
              <a:prstClr val="black">
                <a:alpha val="40000"/>
              </a:prstClr>
            </a:outerShdw>
          </a:effectLst>
        </p:spPr>
        <p:txBody>
          <a:bodyPr wrap="square" rtlCol="0">
            <a:spAutoFit/>
          </a:bodyPr>
          <a:lstStyle/>
          <a:p>
            <a:pPr indent="182563"/>
            <a:r>
              <a:rPr lang="en-US" altLang="ja-JP" kern="100" dirty="0">
                <a:latin typeface="ＭＳ 明朝" panose="02020609040205080304" pitchFamily="17" charset="-128"/>
                <a:ea typeface="ＭＳ 明朝" panose="02020609040205080304" pitchFamily="17" charset="-128"/>
                <a:cs typeface="Times New Roman" panose="02020603050405020304" pitchFamily="18" charset="0"/>
              </a:rPr>
              <a:t>【</a:t>
            </a:r>
            <a:r>
              <a:rPr lang="ja-JP" altLang="en-US" kern="100" dirty="0">
                <a:latin typeface="ＭＳ 明朝" panose="02020609040205080304" pitchFamily="17" charset="-128"/>
                <a:ea typeface="ＭＳ 明朝" panose="02020609040205080304" pitchFamily="17" charset="-128"/>
                <a:cs typeface="Times New Roman" panose="02020603050405020304" pitchFamily="18" charset="0"/>
              </a:rPr>
              <a:t>提出期限</a:t>
            </a:r>
            <a:r>
              <a:rPr lang="en-US" altLang="ja-JP" kern="100" dirty="0">
                <a:latin typeface="ＭＳ 明朝" panose="02020609040205080304" pitchFamily="17" charset="-128"/>
                <a:ea typeface="ＭＳ 明朝" panose="02020609040205080304" pitchFamily="17" charset="-128"/>
                <a:cs typeface="Times New Roman" panose="02020603050405020304" pitchFamily="18" charset="0"/>
              </a:rPr>
              <a:t>】</a:t>
            </a:r>
            <a:r>
              <a:rPr lang="ja-JP" altLang="en-US" sz="1400" b="1" u="sng" kern="100" dirty="0">
                <a:latin typeface="ＭＳ 明朝" panose="02020609040205080304" pitchFamily="17" charset="-128"/>
                <a:ea typeface="ＭＳ 明朝" panose="02020609040205080304" pitchFamily="17" charset="-128"/>
                <a:cs typeface="Times New Roman" panose="02020603050405020304" pitchFamily="18" charset="0"/>
              </a:rPr>
              <a:t>一括発注・共同利用タイプの場合は、事業実施機関に先に提出して下さい。</a:t>
            </a:r>
            <a:endParaRPr lang="en-US" altLang="ja-JP" sz="1400" kern="100" dirty="0">
              <a:latin typeface="ＭＳ 明朝" panose="02020609040205080304" pitchFamily="17" charset="-128"/>
              <a:ea typeface="ＭＳ 明朝" panose="02020609040205080304" pitchFamily="17" charset="-128"/>
              <a:cs typeface="Times New Roman" panose="02020603050405020304" pitchFamily="18" charset="0"/>
            </a:endParaRPr>
          </a:p>
          <a:p>
            <a:pPr indent="182563"/>
            <a:r>
              <a:rPr lang="ja-JP" altLang="en-US" sz="1400" kern="100" dirty="0">
                <a:latin typeface="ＭＳ 明朝" panose="02020609040205080304" pitchFamily="17" charset="-128"/>
                <a:ea typeface="ＭＳ 明朝" panose="02020609040205080304" pitchFamily="17" charset="-128"/>
                <a:cs typeface="Times New Roman" panose="02020603050405020304" pitchFamily="18" charset="0"/>
              </a:rPr>
              <a:t>　　　　　　　　　</a:t>
            </a:r>
            <a:r>
              <a:rPr lang="ja-JP" altLang="en-US" sz="1400" b="1" kern="100" dirty="0">
                <a:solidFill>
                  <a:srgbClr val="FF0000"/>
                </a:solidFill>
                <a:latin typeface="ＭＳ 明朝" panose="02020609040205080304" pitchFamily="17" charset="-128"/>
                <a:ea typeface="ＭＳ 明朝" panose="02020609040205080304" pitchFamily="17" charset="-128"/>
                <a:cs typeface="Times New Roman" panose="02020603050405020304" pitchFamily="18" charset="0"/>
              </a:rPr>
              <a:t>　（下記はマリノフォーラム２１への提出期限です。）</a:t>
            </a:r>
            <a:endParaRPr lang="en-US" altLang="ja-JP" sz="1400" b="1" kern="100" dirty="0">
              <a:solidFill>
                <a:srgbClr val="FF0000"/>
              </a:solidFill>
              <a:latin typeface="ＭＳ 明朝" panose="02020609040205080304" pitchFamily="17" charset="-128"/>
              <a:ea typeface="ＭＳ 明朝" panose="02020609040205080304" pitchFamily="17" charset="-128"/>
              <a:cs typeface="Times New Roman" panose="02020603050405020304" pitchFamily="18" charset="0"/>
            </a:endParaRPr>
          </a:p>
          <a:p>
            <a:r>
              <a:rPr lang="ja-JP" altLang="en-US" sz="1400" kern="100" dirty="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400" b="1" kern="100" dirty="0">
                <a:latin typeface="ＭＳ 明朝" panose="02020609040205080304" pitchFamily="17" charset="-128"/>
                <a:ea typeface="ＭＳ 明朝" panose="02020609040205080304" pitchFamily="17" charset="-128"/>
                <a:cs typeface="Times New Roman" panose="02020603050405020304" pitchFamily="18" charset="0"/>
              </a:rPr>
              <a:t>事業完了後</a:t>
            </a:r>
            <a:r>
              <a:rPr lang="en-US" altLang="ja-JP" sz="1400" b="1" kern="100" dirty="0">
                <a:latin typeface="ＭＳ 明朝" panose="02020609040205080304" pitchFamily="17" charset="-128"/>
                <a:ea typeface="ＭＳ 明朝" panose="02020609040205080304" pitchFamily="17" charset="-128"/>
                <a:cs typeface="Times New Roman" panose="02020603050405020304" pitchFamily="18" charset="0"/>
              </a:rPr>
              <a:t> 30 </a:t>
            </a:r>
            <a:r>
              <a:rPr lang="ja-JP" altLang="ja-JP" sz="1400" b="1" kern="100" dirty="0">
                <a:latin typeface="ＭＳ 明朝" panose="02020609040205080304" pitchFamily="17" charset="-128"/>
                <a:ea typeface="ＭＳ 明朝" panose="02020609040205080304" pitchFamily="17" charset="-128"/>
                <a:cs typeface="Times New Roman" panose="02020603050405020304" pitchFamily="18" charset="0"/>
              </a:rPr>
              <a:t>日を経過する日、又は令和５年１月</a:t>
            </a:r>
            <a:r>
              <a:rPr lang="en-US" altLang="ja-JP" sz="1400" b="1" kern="100" dirty="0">
                <a:latin typeface="ＭＳ 明朝" panose="02020609040205080304" pitchFamily="17" charset="-128"/>
                <a:ea typeface="ＭＳ 明朝" panose="02020609040205080304" pitchFamily="17" charset="-128"/>
                <a:cs typeface="Times New Roman" panose="02020603050405020304" pitchFamily="18" charset="0"/>
              </a:rPr>
              <a:t>20 </a:t>
            </a:r>
            <a:r>
              <a:rPr lang="ja-JP" altLang="ja-JP" sz="1400" b="1" kern="100" dirty="0">
                <a:latin typeface="ＭＳ 明朝" panose="02020609040205080304" pitchFamily="17" charset="-128"/>
                <a:ea typeface="ＭＳ 明朝" panose="02020609040205080304" pitchFamily="17" charset="-128"/>
                <a:cs typeface="Times New Roman" panose="02020603050405020304" pitchFamily="18" charset="0"/>
              </a:rPr>
              <a:t>日（金）</a:t>
            </a:r>
            <a:r>
              <a:rPr lang="ja-JP" altLang="en-US" sz="1400" b="1" kern="100" dirty="0">
                <a:latin typeface="ＭＳ 明朝" panose="02020609040205080304" pitchFamily="17" charset="-128"/>
                <a:ea typeface="ＭＳ 明朝" panose="02020609040205080304" pitchFamily="17" charset="-128"/>
                <a:cs typeface="Times New Roman" panose="02020603050405020304" pitchFamily="18" charset="0"/>
              </a:rPr>
              <a:t>の早い方</a:t>
            </a:r>
            <a:endParaRPr lang="en-US" altLang="ja-JP" sz="1400" b="1" kern="100" dirty="0">
              <a:latin typeface="ＭＳ 明朝" panose="02020609040205080304" pitchFamily="17" charset="-128"/>
              <a:ea typeface="ＭＳ 明朝" panose="02020609040205080304" pitchFamily="17" charset="-128"/>
              <a:cs typeface="Times New Roman" panose="02020603050405020304" pitchFamily="18" charset="0"/>
            </a:endParaRPr>
          </a:p>
          <a:p>
            <a:endParaRPr kumimoji="1" lang="ja-JP" altLang="en-US" dirty="0"/>
          </a:p>
        </p:txBody>
      </p:sp>
      <p:pic>
        <p:nvPicPr>
          <p:cNvPr id="3" name="図 2" descr="座る, テーブル, 小さい, クマ が含まれている画像&#10;&#10;自動的に生成された説明">
            <a:extLst>
              <a:ext uri="{FF2B5EF4-FFF2-40B4-BE49-F238E27FC236}">
                <a16:creationId xmlns:a16="http://schemas.microsoft.com/office/drawing/2014/main" id="{820E625E-B2D4-03EB-14E0-6C8D23D2CF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1160" y="5058811"/>
            <a:ext cx="1732325" cy="1606731"/>
          </a:xfrm>
          <a:prstGeom prst="rect">
            <a:avLst/>
          </a:prstGeom>
        </p:spPr>
      </p:pic>
      <p:sp>
        <p:nvSpPr>
          <p:cNvPr id="5" name="テキスト ボックス 4">
            <a:extLst>
              <a:ext uri="{FF2B5EF4-FFF2-40B4-BE49-F238E27FC236}">
                <a16:creationId xmlns:a16="http://schemas.microsoft.com/office/drawing/2014/main" id="{F726FB81-F454-C545-DB1B-CDADD27A70C6}"/>
              </a:ext>
            </a:extLst>
          </p:cNvPr>
          <p:cNvSpPr txBox="1"/>
          <p:nvPr/>
        </p:nvSpPr>
        <p:spPr>
          <a:xfrm>
            <a:off x="5428052" y="4658700"/>
            <a:ext cx="3369259" cy="800219"/>
          </a:xfrm>
          <a:prstGeom prst="rect">
            <a:avLst/>
          </a:prstGeom>
          <a:noFill/>
        </p:spPr>
        <p:txBody>
          <a:bodyPr wrap="square">
            <a:spAutoFit/>
          </a:bodyPr>
          <a:lstStyle/>
          <a:p>
            <a:r>
              <a:rPr kumimoji="1" lang="en-US" altLang="ja-JP" b="1" dirty="0">
                <a:latin typeface="ＭＳ 明朝" panose="02020609040205080304" pitchFamily="17" charset="-128"/>
                <a:ea typeface="ＭＳ 明朝" panose="02020609040205080304" pitchFamily="17" charset="-128"/>
              </a:rPr>
              <a:t>【</a:t>
            </a:r>
            <a:r>
              <a:rPr kumimoji="1" lang="ja-JP" altLang="en-US" b="1" dirty="0">
                <a:latin typeface="ＭＳ 明朝" panose="02020609040205080304" pitchFamily="17" charset="-128"/>
                <a:ea typeface="ＭＳ 明朝" panose="02020609040205080304" pitchFamily="17" charset="-128"/>
              </a:rPr>
              <a:t>提出先</a:t>
            </a:r>
            <a:r>
              <a:rPr kumimoji="1" lang="en-US" altLang="ja-JP" b="1" dirty="0">
                <a:latin typeface="ＭＳ 明朝" panose="02020609040205080304" pitchFamily="17" charset="-128"/>
                <a:ea typeface="ＭＳ 明朝" panose="02020609040205080304" pitchFamily="17" charset="-128"/>
              </a:rPr>
              <a:t>】</a:t>
            </a:r>
            <a:r>
              <a:rPr kumimoji="1" lang="ja-JP" altLang="en-US" b="1" dirty="0">
                <a:latin typeface="ＭＳ 明朝" panose="02020609040205080304" pitchFamily="17" charset="-128"/>
                <a:ea typeface="ＭＳ 明朝" panose="02020609040205080304" pitchFamily="17" charset="-128"/>
              </a:rPr>
              <a:t>各事業実施機関</a:t>
            </a:r>
            <a:endParaRPr kumimoji="1" lang="en-US" altLang="ja-JP" b="1" dirty="0">
              <a:latin typeface="ＭＳ 明朝" panose="02020609040205080304" pitchFamily="17" charset="-128"/>
              <a:ea typeface="ＭＳ 明朝" panose="02020609040205080304" pitchFamily="17" charset="-128"/>
            </a:endParaRPr>
          </a:p>
          <a:p>
            <a:r>
              <a:rPr kumimoji="1" lang="ja-JP" altLang="en-US" sz="1400" b="1" dirty="0">
                <a:latin typeface="ＭＳ 明朝" panose="02020609040205080304" pitchFamily="17" charset="-128"/>
                <a:ea typeface="ＭＳ 明朝" panose="02020609040205080304" pitchFamily="17" charset="-128"/>
              </a:rPr>
              <a:t>（水産業支援サービス導入タイプの場合は、直接マリノフォーラム２１へ）</a:t>
            </a:r>
          </a:p>
        </p:txBody>
      </p:sp>
      <p:pic>
        <p:nvPicPr>
          <p:cNvPr id="9" name="図 8" descr="ケーキ, 座る, フロント, テーブル が含まれている画像">
            <a:extLst>
              <a:ext uri="{FF2B5EF4-FFF2-40B4-BE49-F238E27FC236}">
                <a16:creationId xmlns:a16="http://schemas.microsoft.com/office/drawing/2014/main" id="{2F808C15-44FF-055E-2DC9-F4EED892801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87210" y="4751648"/>
            <a:ext cx="2450922" cy="1874955"/>
          </a:xfrm>
          <a:prstGeom prst="rect">
            <a:avLst/>
          </a:prstGeom>
        </p:spPr>
      </p:pic>
    </p:spTree>
    <p:extLst>
      <p:ext uri="{BB962C8B-B14F-4D97-AF65-F5344CB8AC3E}">
        <p14:creationId xmlns:p14="http://schemas.microsoft.com/office/powerpoint/2010/main" val="139603066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584</TotalTime>
  <Words>241</Words>
  <Application>Microsoft Office PowerPoint</Application>
  <PresentationFormat>画面に合わせる (4:3)</PresentationFormat>
  <Paragraphs>19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明朝</vt:lpstr>
      <vt:lpstr>游明朝</vt:lpstr>
      <vt:lpstr>Arial</vt:lpstr>
      <vt:lpstr>Calibri</vt:lpstr>
      <vt:lpstr>Calibri Light</vt:lpstr>
      <vt:lpstr>Office テーマ</vt:lpstr>
      <vt:lpstr>実績報告書作成の注意点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実績報告書　作成の注意点</dc:title>
  <dc:creator>木末 真奈美</dc:creator>
  <cp:lastModifiedBy>木末 真奈美</cp:lastModifiedBy>
  <cp:revision>58</cp:revision>
  <dcterms:created xsi:type="dcterms:W3CDTF">2022-09-14T03:06:52Z</dcterms:created>
  <dcterms:modified xsi:type="dcterms:W3CDTF">2022-09-26T06:13:35Z</dcterms:modified>
</cp:coreProperties>
</file>