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="" xmlns:a16="http://schemas.microsoft.com/office/drawing/2014/main" id="{07910499-3420-487F-9033-FBB1E2F004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96CAECDE-3253-4E6E-8CE7-56497D4361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7496FA4-46EB-4511-B506-CCF466955EAC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6F29C12B-4A62-4BB1-8427-8CFAA4A291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158A3B6B-2A10-480E-8526-AF1556CBF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620FE23-EFCA-4FFE-B237-4798AB4BD1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799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B8619EC1-BEA1-4757-842F-12A7EDF79974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B5B278B-BA34-4C1F-A35B-C77E5E894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92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2622-C217-4308-9B2B-B76231E1BFB6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29111-A7A9-427A-8E8F-428341EA3FF9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9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C491A-BB55-4ED5-92E0-7D40E2308B51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16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B5B9-344A-4FC5-869B-6EB635B048F5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65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6623-510E-46F4-BD46-FE18AA2AE22A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60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4846-9C57-4B51-8CE0-938B359706BA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7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910BC-1281-43B1-8888-E9297DC9A297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4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3E39-D721-467D-953C-6D0DD589EEB0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32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1A26-E2B4-4577-B170-FF04DC78E72A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57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34CD-1E0B-4003-AA38-BD068B5F9979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67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96506-859D-447F-8CC8-319C9C1A8957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69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DD803-969A-4122-BBA5-01D6A1E6A17E}" type="datetime1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7A1B0-89DE-4BE2-A785-83B7393489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10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102B07-E1C0-43A7-8068-2CCD9F72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6" y="365127"/>
            <a:ext cx="7959635" cy="73215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en-US" sz="3200" dirty="0"/>
              <a:t>商品</a:t>
            </a:r>
            <a:r>
              <a:rPr kumimoji="1" lang="ja-JP" altLang="en-US" sz="3200" dirty="0"/>
              <a:t>名（機械等名）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905533D-FCEE-444F-94F6-4676A1F60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5" y="1375954"/>
            <a:ext cx="8804366" cy="4980397"/>
          </a:xfrm>
        </p:spPr>
        <p:txBody>
          <a:bodyPr/>
          <a:lstStyle/>
          <a:p>
            <a:r>
              <a:rPr lang="ja-JP" altLang="en-US" dirty="0"/>
              <a:t>以下の内容については必ずご記載ください。</a:t>
            </a:r>
            <a:endParaRPr lang="en-US" altLang="ja-JP" dirty="0"/>
          </a:p>
          <a:p>
            <a:r>
              <a:rPr lang="ja-JP" altLang="en-US" dirty="0"/>
              <a:t>商品概要図</a:t>
            </a:r>
            <a:endParaRPr lang="en-US" altLang="ja-JP" dirty="0"/>
          </a:p>
          <a:p>
            <a:r>
              <a:rPr kumimoji="1" lang="ja-JP" altLang="en-US" dirty="0"/>
              <a:t>機械等導入による効果</a:t>
            </a:r>
            <a:endParaRPr kumimoji="1" lang="en-US" altLang="ja-JP" dirty="0"/>
          </a:p>
          <a:p>
            <a:r>
              <a:rPr kumimoji="1" lang="ja-JP" altLang="en-US" dirty="0"/>
              <a:t>担当者連絡先</a:t>
            </a:r>
            <a:endParaRPr kumimoji="1" lang="en-US" altLang="ja-JP" dirty="0"/>
          </a:p>
          <a:p>
            <a:r>
              <a:rPr lang="ja-JP" altLang="en-US" dirty="0"/>
              <a:t>技術カスタマイズ有無</a:t>
            </a:r>
            <a:endParaRPr lang="en-US" altLang="ja-JP" dirty="0"/>
          </a:p>
          <a:p>
            <a:r>
              <a:rPr lang="ja-JP" altLang="en-US" dirty="0"/>
              <a:t>メーカー希望価格（円、税抜き）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AF365EC-C6AC-4192-B4A0-4EF54762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="" xmlns:a16="http://schemas.microsoft.com/office/drawing/2014/main" id="{AA461414-E597-4F3A-883A-F574B749B16C}"/>
              </a:ext>
            </a:extLst>
          </p:cNvPr>
          <p:cNvSpPr txBox="1">
            <a:spLocks/>
          </p:cNvSpPr>
          <p:nvPr/>
        </p:nvSpPr>
        <p:spPr>
          <a:xfrm>
            <a:off x="156755" y="365127"/>
            <a:ext cx="844731" cy="7321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整理番号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事業実施主体記載</a:t>
            </a:r>
          </a:p>
        </p:txBody>
      </p:sp>
    </p:spTree>
    <p:extLst>
      <p:ext uri="{BB962C8B-B14F-4D97-AF65-F5344CB8AC3E}">
        <p14:creationId xmlns:p14="http://schemas.microsoft.com/office/powerpoint/2010/main" val="428862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102B07-E1C0-43A7-8068-2CCD9F72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6" y="365127"/>
            <a:ext cx="7959635" cy="73215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200" dirty="0">
                <a:latin typeface="+mn-ea"/>
                <a:ea typeface="+mn-ea"/>
              </a:rPr>
              <a:t>商</a:t>
            </a:r>
            <a:r>
              <a:rPr lang="ja-JP" altLang="en-US" sz="3200" dirty="0" smtClean="0">
                <a:latin typeface="+mn-ea"/>
                <a:ea typeface="+mn-ea"/>
              </a:rPr>
              <a:t>品</a:t>
            </a:r>
            <a:r>
              <a:rPr kumimoji="1" lang="ja-JP" altLang="en-US" sz="3200" dirty="0" smtClean="0">
                <a:latin typeface="+mn-ea"/>
                <a:ea typeface="+mn-ea"/>
              </a:rPr>
              <a:t>名</a:t>
            </a:r>
            <a:r>
              <a:rPr kumimoji="1" lang="en-US" altLang="ja-JP" sz="3200" dirty="0" smtClean="0">
                <a:latin typeface="+mn-ea"/>
                <a:ea typeface="+mn-ea"/>
              </a:rPr>
              <a:t>(</a:t>
            </a:r>
            <a:r>
              <a:rPr kumimoji="1" lang="ja-JP" altLang="en-US" sz="3200" dirty="0" smtClean="0">
                <a:latin typeface="+mn-ea"/>
                <a:ea typeface="+mn-ea"/>
              </a:rPr>
              <a:t>機械等名</a:t>
            </a:r>
            <a:r>
              <a:rPr kumimoji="1" lang="en-US" altLang="ja-JP" sz="3200" dirty="0" smtClean="0">
                <a:latin typeface="+mn-ea"/>
                <a:ea typeface="+mn-ea"/>
              </a:rPr>
              <a:t>)</a:t>
            </a:r>
            <a:r>
              <a:rPr kumimoji="1" lang="ja-JP" altLang="en-US" sz="3200" dirty="0" smtClean="0">
                <a:latin typeface="+mn-ea"/>
                <a:ea typeface="+mn-ea"/>
              </a:rPr>
              <a:t>：</a:t>
            </a:r>
            <a:endParaRPr kumimoji="1" lang="ja-JP" altLang="en-US" sz="32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905533D-FCEE-444F-94F6-4676A1F60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1545" y="2467303"/>
            <a:ext cx="4972052" cy="2430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導入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による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効果</a:t>
            </a:r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 smtClean="0">
                <a:solidFill>
                  <a:schemeClr val="accent1"/>
                </a:solidFill>
              </a:rPr>
              <a:t>例：〇〇</a:t>
            </a:r>
            <a:r>
              <a:rPr kumimoji="1" lang="ja-JP" altLang="en-US" sz="2400" dirty="0">
                <a:solidFill>
                  <a:schemeClr val="accent1"/>
                </a:solidFill>
              </a:rPr>
              <a:t>を導入することで、〇〇を実現。</a:t>
            </a:r>
            <a:endParaRPr kumimoji="1" lang="en-US" altLang="ja-JP" sz="2400" dirty="0">
              <a:solidFill>
                <a:schemeClr val="accent1"/>
              </a:solidFill>
            </a:endParaRPr>
          </a:p>
          <a:p>
            <a:r>
              <a:rPr lang="ja-JP" altLang="en-US" sz="2400" dirty="0" smtClean="0">
                <a:solidFill>
                  <a:schemeClr val="accent1"/>
                </a:solidFill>
              </a:rPr>
              <a:t>例：人件費</a:t>
            </a:r>
            <a:r>
              <a:rPr lang="ja-JP" altLang="en-US" sz="2400" dirty="0">
                <a:solidFill>
                  <a:schemeClr val="accent1"/>
                </a:solidFill>
              </a:rPr>
              <a:t>等の削減に加え、〇〇による販売単価の</a:t>
            </a:r>
            <a:r>
              <a:rPr lang="ja-JP" altLang="en-US" sz="2400" dirty="0" smtClean="0">
                <a:solidFill>
                  <a:schemeClr val="accent1"/>
                </a:solidFill>
              </a:rPr>
              <a:t>上昇</a:t>
            </a:r>
            <a:endParaRPr lang="en-US" altLang="ja-JP" sz="2400" dirty="0">
              <a:solidFill>
                <a:schemeClr val="accent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CAF365EC-C6AC-4192-B4A0-4EF54762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7A1B0-89DE-4BE2-A785-83B73934895A}" type="slidenum">
              <a:rPr kumimoji="1"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kumimoji="1"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="" xmlns:a16="http://schemas.microsoft.com/office/drawing/2014/main" id="{AA461414-E597-4F3A-883A-F574B749B16C}"/>
              </a:ext>
            </a:extLst>
          </p:cNvPr>
          <p:cNvSpPr txBox="1">
            <a:spLocks/>
          </p:cNvSpPr>
          <p:nvPr/>
        </p:nvSpPr>
        <p:spPr>
          <a:xfrm>
            <a:off x="156755" y="365127"/>
            <a:ext cx="844731" cy="7321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整理番号</a:t>
            </a:r>
            <a:endParaRPr lang="en-US" altLang="ja-JP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マリノフォーラムで記載</a:t>
            </a:r>
            <a:endParaRPr lang="ja-JP" altLang="en-US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="" xmlns:a16="http://schemas.microsoft.com/office/drawing/2014/main" id="{3F267BC3-65DD-4F17-8E84-B961B62D3D6C}"/>
              </a:ext>
            </a:extLst>
          </p:cNvPr>
          <p:cNvSpPr/>
          <p:nvPr/>
        </p:nvSpPr>
        <p:spPr>
          <a:xfrm>
            <a:off x="192404" y="1210946"/>
            <a:ext cx="3796665" cy="53727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商品概要図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prstClr val="white"/>
                </a:solidFill>
              </a:rPr>
              <a:t>（</a:t>
            </a:r>
            <a:r>
              <a:rPr kumimoji="1" lang="ja-JP" altLang="en-US" dirty="0" smtClean="0">
                <a:solidFill>
                  <a:prstClr val="white"/>
                </a:solidFill>
              </a:rPr>
              <a:t>付属品とセット</a:t>
            </a:r>
            <a:r>
              <a:rPr kumimoji="1" lang="ja-JP" altLang="en-US" dirty="0">
                <a:solidFill>
                  <a:prstClr val="white"/>
                </a:solidFill>
              </a:rPr>
              <a:t>の場合は、その旨が分かる様にご記載ください）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="" xmlns:a16="http://schemas.microsoft.com/office/drawing/2014/main" id="{44958E2A-F3D8-4F97-9ADD-22E8BC603F26}"/>
              </a:ext>
            </a:extLst>
          </p:cNvPr>
          <p:cNvSpPr txBox="1">
            <a:spLocks/>
          </p:cNvSpPr>
          <p:nvPr/>
        </p:nvSpPr>
        <p:spPr>
          <a:xfrm>
            <a:off x="3989069" y="4897539"/>
            <a:ext cx="5074528" cy="1534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 smtClean="0">
              <a:solidFill>
                <a:prstClr val="black"/>
              </a:solidFill>
            </a:endParaRPr>
          </a:p>
          <a:p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希望価格</a:t>
            </a:r>
            <a:r>
              <a:rPr lang="en-US" altLang="ja-JP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税抜き</a:t>
            </a:r>
            <a:r>
              <a:rPr lang="en-US" altLang="ja-JP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endParaRPr lang="en-US" altLang="ja-JP" sz="38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</a:t>
            </a:r>
            <a:r>
              <a:rPr lang="ja-JP" altLang="en-US" sz="38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カスタマイズ</a:t>
            </a:r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有無</a:t>
            </a:r>
            <a:endParaRPr lang="en-US" altLang="ja-JP" sz="3800" dirty="0" smtClean="0">
              <a:solidFill>
                <a:srgbClr val="4472C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連絡先</a:t>
            </a:r>
            <a:r>
              <a:rPr lang="ja-JP" altLang="en-US" sz="38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3800" dirty="0" smtClean="0">
                <a:solidFill>
                  <a:srgbClr val="4472C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3800" dirty="0" smtClean="0">
                <a:solidFill>
                  <a:srgbClr val="4472C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購入希望者の問いあわせ先</a:t>
            </a:r>
            <a:r>
              <a:rPr lang="en-US" altLang="ja-JP" sz="3800" dirty="0" smtClean="0">
                <a:solidFill>
                  <a:srgbClr val="4472C4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3800" dirty="0">
              <a:solidFill>
                <a:srgbClr val="4472C4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="" xmlns:a16="http://schemas.microsoft.com/office/drawing/2014/main" id="{44958E2A-F3D8-4F97-9ADD-22E8BC603F26}"/>
              </a:ext>
            </a:extLst>
          </p:cNvPr>
          <p:cNvSpPr txBox="1">
            <a:spLocks/>
          </p:cNvSpPr>
          <p:nvPr/>
        </p:nvSpPr>
        <p:spPr>
          <a:xfrm>
            <a:off x="4091545" y="1210946"/>
            <a:ext cx="4972052" cy="12563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>
                <a:solidFill>
                  <a:schemeClr val="accent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このページ</a:t>
            </a:r>
            <a:r>
              <a:rPr lang="ja-JP" altLang="en-US" sz="1800" dirty="0" smtClean="0">
                <a:solidFill>
                  <a:schemeClr val="accent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のレイアウトは例です。黒字は変更不可の必須項目ですが、それ以外は、図表や写真の大きさ、枚数も文章もお任せします。</a:t>
            </a:r>
            <a:endParaRPr lang="en-US" altLang="ja-JP" sz="1800" dirty="0" smtClean="0">
              <a:solidFill>
                <a:schemeClr val="accent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>
                <a:solidFill>
                  <a:schemeClr val="accent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購入希望者</a:t>
            </a:r>
            <a:r>
              <a:rPr lang="ja-JP" altLang="en-US" sz="1800" dirty="0" smtClean="0">
                <a:solidFill>
                  <a:schemeClr val="accent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が、この</a:t>
            </a:r>
            <a:r>
              <a:rPr lang="en-US" altLang="ja-JP" sz="1800" dirty="0" smtClean="0">
                <a:solidFill>
                  <a:schemeClr val="accent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lang="ja-JP" altLang="en-US" sz="1800" dirty="0" smtClean="0">
                <a:solidFill>
                  <a:schemeClr val="accent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枚で機械の概要が分かり、興味を引くような資料にして下さい。</a:t>
            </a:r>
            <a:endParaRPr lang="en-US" altLang="ja-JP" sz="1800" dirty="0" smtClean="0">
              <a:solidFill>
                <a:schemeClr val="accent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111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189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商品名（機械等名）</vt:lpstr>
      <vt:lpstr>商品名(機械等名)：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機械等名</dc:title>
  <dc:creator>多田　真希子</dc:creator>
  <cp:lastModifiedBy>吉田 儀弘</cp:lastModifiedBy>
  <cp:revision>16</cp:revision>
  <cp:lastPrinted>2022-03-04T11:13:11Z</cp:lastPrinted>
  <dcterms:created xsi:type="dcterms:W3CDTF">2022-02-09T09:12:53Z</dcterms:created>
  <dcterms:modified xsi:type="dcterms:W3CDTF">2022-03-15T01:49:27Z</dcterms:modified>
</cp:coreProperties>
</file>